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15"/>
  </p:notesMasterIdLst>
  <p:handoutMasterIdLst>
    <p:handoutMasterId r:id="rId16"/>
  </p:handoutMasterIdLst>
  <p:sldIdLst>
    <p:sldId id="257" r:id="rId3"/>
    <p:sldId id="262" r:id="rId4"/>
    <p:sldId id="258" r:id="rId5"/>
    <p:sldId id="259" r:id="rId6"/>
    <p:sldId id="260" r:id="rId7"/>
    <p:sldId id="261" r:id="rId8"/>
    <p:sldId id="263" r:id="rId9"/>
    <p:sldId id="264" r:id="rId10"/>
    <p:sldId id="265" r:id="rId11"/>
    <p:sldId id="266" r:id="rId12"/>
    <p:sldId id="267" r:id="rId13"/>
    <p:sldId id="268"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3" autoAdjust="0"/>
    <p:restoredTop sz="96220" autoAdjust="0"/>
  </p:normalViewPr>
  <p:slideViewPr>
    <p:cSldViewPr>
      <p:cViewPr varScale="1">
        <p:scale>
          <a:sx n="102" d="100"/>
          <a:sy n="102" d="100"/>
        </p:scale>
        <p:origin x="12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4" tIns="48327" rIns="96654" bIns="48327" rtlCol="0"/>
          <a:lstStyle>
            <a:lvl1pPr algn="r">
              <a:defRPr sz="1200"/>
            </a:lvl1pPr>
          </a:lstStyle>
          <a:p>
            <a:r>
              <a:rPr lang="en-US" sz="1000">
                <a:latin typeface="Arial" panose="020B0604020202020204" pitchFamily="34" charset="0"/>
                <a:cs typeface="Arial" panose="020B0604020202020204" pitchFamily="34" charset="0"/>
              </a:rPr>
              <a:t>2/28/2021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54" tIns="48327" rIns="96654"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54" tIns="48327" rIns="96654"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583" cy="480388"/>
          </a:xfrm>
          <a:prstGeom prst="rect">
            <a:avLst/>
          </a:prstGeom>
        </p:spPr>
        <p:txBody>
          <a:bodyPr vert="horz" lIns="94852" tIns="47426" rIns="94852" bIns="47426" rtlCol="0"/>
          <a:lstStyle>
            <a:lvl1pPr algn="l">
              <a:defRPr sz="1200"/>
            </a:lvl1pPr>
          </a:lstStyle>
          <a:p>
            <a:endParaRPr lang="en-US"/>
          </a:p>
        </p:txBody>
      </p:sp>
      <p:sp>
        <p:nvSpPr>
          <p:cNvPr id="3" name="Date Placeholder 2"/>
          <p:cNvSpPr>
            <a:spLocks noGrp="1"/>
          </p:cNvSpPr>
          <p:nvPr>
            <p:ph type="dt" idx="1"/>
          </p:nvPr>
        </p:nvSpPr>
        <p:spPr>
          <a:xfrm>
            <a:off x="4142962" y="1"/>
            <a:ext cx="3170583" cy="480388"/>
          </a:xfrm>
          <a:prstGeom prst="rect">
            <a:avLst/>
          </a:prstGeom>
        </p:spPr>
        <p:txBody>
          <a:bodyPr vert="horz" lIns="94852" tIns="47426" rIns="94852" bIns="47426" rtlCol="0"/>
          <a:lstStyle>
            <a:lvl1pPr algn="r">
              <a:defRPr sz="1200"/>
            </a:lvl1pPr>
          </a:lstStyle>
          <a:p>
            <a:r>
              <a:rPr lang="en-US"/>
              <a:t>2/28/2021 pm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4852" tIns="47426" rIns="94852" bIns="47426"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2" tIns="47426" rIns="94852" bIns="474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4"/>
            <a:ext cx="3170583" cy="480388"/>
          </a:xfrm>
          <a:prstGeom prst="rect">
            <a:avLst/>
          </a:prstGeom>
        </p:spPr>
        <p:txBody>
          <a:bodyPr vert="horz" lIns="94852" tIns="47426" rIns="94852" bIns="47426"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2962" y="9119174"/>
            <a:ext cx="3170583" cy="480388"/>
          </a:xfrm>
          <a:prstGeom prst="rect">
            <a:avLst/>
          </a:prstGeom>
        </p:spPr>
        <p:txBody>
          <a:bodyPr vert="horz" lIns="94852" tIns="47426" rIns="94852" bIns="47426"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741855-85CB-40C8-A193-7626D514BED8}"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1968170582"/>
      </p:ext>
    </p:extLst>
  </p:cSld>
  <p:clrMapOvr>
    <a:masterClrMapping/>
  </p:clrMapOvr>
  <p:transition spd="med">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FF2D70-F9DF-4ED0-B374-2E1546F80A03}"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3991955387"/>
      </p:ext>
    </p:extLst>
  </p:cSld>
  <p:clrMapOvr>
    <a:masterClrMapping/>
  </p:clrMapOvr>
  <p:transition spd="med">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E0A9A-8E76-4576-BE68-A5FB4B26F50D}"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208303772"/>
      </p:ext>
    </p:extLst>
  </p:cSld>
  <p:clrMapOvr>
    <a:masterClrMapping/>
  </p:clrMapOvr>
  <p:transition spd="med">
    <p:circl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F02A5C-41F0-4807-AECA-01C97FEA7BC7}"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792863808"/>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CF8A5-3013-4C35-8ED3-28622F216865}"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3785371477"/>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D99E17-C2F4-4141-9935-5DBBC8EE4A51}"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1111596875"/>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BB0D84-030C-4B01-AF54-5483139EE4AE}" type="datetime1">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1100271361"/>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C89061-2271-4C64-A3AA-F5630CFB5F76}" type="datetime1">
              <a:rPr lang="en-US" smtClean="0"/>
              <a:pPr/>
              <a:t>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212976183"/>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0B86AA-7936-45B5-A099-E4F3B0A6EE87}" type="datetime1">
              <a:rPr lang="en-US" smtClean="0"/>
              <a:pPr/>
              <a:t>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2574279901"/>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D41A0-D3E8-4C49-AE01-5B3B7F0BB676}" type="datetime1">
              <a:rPr lang="en-US" smtClean="0"/>
              <a:pPr/>
              <a:t>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561203293"/>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8AB82-C2D5-4276-AB55-93319E2B3F7B}" type="datetime1">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446312223"/>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8AF55C-562E-4AC7-A7F9-50A8C157F61C}"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1441212920"/>
      </p:ext>
    </p:extLst>
  </p:cSld>
  <p:clrMapOvr>
    <a:masterClrMapping/>
  </p:clrMapOvr>
  <p:transition spd="med">
    <p:circl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E743DD-0A2E-431B-B017-3F2C4CABB527}" type="datetime1">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1056356482"/>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56FBC9-E710-434E-8545-5C971F34BCA9}"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2676719497"/>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FA955-FD6D-4B9B-867D-DA304652E2F7}"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3257586068"/>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9AADB0-1D82-4F32-88D6-B39057CB6D03}"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2062881083"/>
      </p:ext>
    </p:extLst>
  </p:cSld>
  <p:clrMapOvr>
    <a:masterClrMapping/>
  </p:clrMapOvr>
  <p:transition spd="med">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5777BB-0269-48B7-ADD0-48FAC954185B}" type="datetime1">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3599864728"/>
      </p:ext>
    </p:extLst>
  </p:cSld>
  <p:clrMapOvr>
    <a:masterClrMapping/>
  </p:clrMapOvr>
  <p:transition spd="med">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D448A0-BA09-45EA-9456-41030691D55F}" type="datetime1">
              <a:rPr lang="en-US" smtClean="0"/>
              <a:pPr/>
              <a:t>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3940216856"/>
      </p:ext>
    </p:extLst>
  </p:cSld>
  <p:clrMapOvr>
    <a:masterClrMapping/>
  </p:clrMapOvr>
  <p:transition spd="med">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B551AEF-61BA-446B-B4E4-4DB5AE5EE1F5}" type="datetime1">
              <a:rPr lang="en-US" smtClean="0"/>
              <a:pPr/>
              <a:t>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2633424652"/>
      </p:ext>
    </p:extLst>
  </p:cSld>
  <p:clrMapOvr>
    <a:masterClrMapping/>
  </p:clrMapOvr>
  <p:transition spd="med">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BF7D12-FC53-4795-91AB-B09024DD0FA7}" type="datetime1">
              <a:rPr lang="en-US" smtClean="0"/>
              <a:pPr/>
              <a:t>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3669929540"/>
      </p:ext>
    </p:extLst>
  </p:cSld>
  <p:clrMapOvr>
    <a:masterClrMapping/>
  </p:clrMapOvr>
  <p:transition spd="med">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B69FAB-CF32-44B5-A663-3F10CA2C7DA1}" type="datetime1">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1571151847"/>
      </p:ext>
    </p:extLst>
  </p:cSld>
  <p:clrMapOvr>
    <a:masterClrMapping/>
  </p:clrMapOvr>
  <p:transition spd="med">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4A503C-784D-4789-B112-A7C996105E35}" type="datetime1">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0C74D-9CB2-45CD-BA81-D297E15BF305}" type="slidenum">
              <a:rPr lang="en-US" smtClean="0"/>
              <a:pPr/>
              <a:t>‹#›</a:t>
            </a:fld>
            <a:endParaRPr lang="en-US"/>
          </a:p>
        </p:txBody>
      </p:sp>
    </p:spTree>
    <p:extLst>
      <p:ext uri="{BB962C8B-B14F-4D97-AF65-F5344CB8AC3E}">
        <p14:creationId xmlns:p14="http://schemas.microsoft.com/office/powerpoint/2010/main" val="3235993824"/>
      </p:ext>
    </p:extLst>
  </p:cSld>
  <p:clrMapOvr>
    <a:masterClrMapping/>
  </p:clrMapOvr>
  <p:transition spd="med">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b="1">
                <a:solidFill>
                  <a:schemeClr val="bg1"/>
                </a:solidFill>
                <a:effectLst>
                  <a:outerShdw blurRad="50800" dist="38100" dir="2700000" algn="tl" rotWithShape="0">
                    <a:prstClr val="black">
                      <a:alpha val="40000"/>
                    </a:prstClr>
                  </a:outerShdw>
                </a:effectLst>
                <a:latin typeface="Corbel" pitchFamily="34" charset="0"/>
              </a:defRPr>
            </a:lvl1pPr>
          </a:lstStyle>
          <a:p>
            <a:fld id="{8D511626-988A-4D95-8B5D-9A6E378F57ED}" type="datetime1">
              <a:rPr lang="en-US" smtClean="0"/>
              <a:pPr/>
              <a:t>2/27/2021</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b="1">
                <a:solidFill>
                  <a:schemeClr val="bg1"/>
                </a:solidFill>
                <a:effectLst>
                  <a:outerShdw blurRad="50800" dist="38100" dir="2700000" algn="tl" rotWithShape="0">
                    <a:prstClr val="black">
                      <a:alpha val="40000"/>
                    </a:prstClr>
                  </a:outerShdw>
                </a:effectLst>
                <a:latin typeface="Corbel" pitchFamily="34" charset="0"/>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b="1">
                <a:solidFill>
                  <a:schemeClr val="bg1"/>
                </a:solidFill>
                <a:effectLst>
                  <a:outerShdw blurRad="50800" dist="38100" dir="2700000" algn="tl" rotWithShape="0">
                    <a:prstClr val="black">
                      <a:alpha val="40000"/>
                    </a:prstClr>
                  </a:outerShdw>
                </a:effectLst>
                <a:latin typeface="Corbel" pitchFamily="34" charset="0"/>
              </a:defRPr>
            </a:lvl1pPr>
          </a:lstStyle>
          <a:p>
            <a:fld id="{B710C74D-9CB2-45CD-BA81-D297E15BF305}" type="slidenum">
              <a:rPr lang="en-US" smtClean="0"/>
              <a:pPr/>
              <a:t>‹#›</a:t>
            </a:fld>
            <a:endParaRPr lang="en-US"/>
          </a:p>
        </p:txBody>
      </p:sp>
    </p:spTree>
    <p:extLst>
      <p:ext uri="{BB962C8B-B14F-4D97-AF65-F5344CB8AC3E}">
        <p14:creationId xmlns:p14="http://schemas.microsoft.com/office/powerpoint/2010/main" val="29224624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circle/>
  </p:transition>
  <p:hf hdr="0" ftr="0" dt="0"/>
  <p:txStyles>
    <p:titleStyle>
      <a:lvl1pPr algn="ctr" defTabSz="914400" rtl="0" eaLnBrk="1" latinLnBrk="0" hangingPunct="1">
        <a:spcBef>
          <a:spcPct val="0"/>
        </a:spcBef>
        <a:buNone/>
        <a:defRPr sz="4400" b="0" kern="1200">
          <a:solidFill>
            <a:srgbClr val="FFCC00"/>
          </a:solidFill>
          <a:effectLst>
            <a:outerShdw blurRad="50800" dist="38100" dir="2700000" algn="tl" rotWithShape="0">
              <a:prstClr val="black">
                <a:alpha val="40000"/>
              </a:prstClr>
            </a:outerShdw>
          </a:effectLst>
          <a:latin typeface="Corbel"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effectLst>
            <a:outerShdw blurRad="50800" dist="38100" dir="2700000" algn="tl" rotWithShape="0">
              <a:prstClr val="black">
                <a:alpha val="40000"/>
              </a:prstClr>
            </a:outerShdw>
          </a:effectLst>
          <a:latin typeface="Corbel"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effectLst>
            <a:outerShdw blurRad="50800" dist="38100" dir="2700000" algn="tl" rotWithShape="0">
              <a:prstClr val="black">
                <a:alpha val="40000"/>
              </a:prstClr>
            </a:outerShdw>
          </a:effectLst>
          <a:latin typeface="Corbel"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effectLst>
            <a:outerShdw blurRad="50800" dist="38100" dir="2700000" algn="tl" rotWithShape="0">
              <a:prstClr val="black">
                <a:alpha val="40000"/>
              </a:prstClr>
            </a:outerShdw>
          </a:effectLst>
          <a:latin typeface="Corbel"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effectLst>
            <a:outerShdw blurRad="50800" dist="38100" dir="2700000" algn="tl" rotWithShape="0">
              <a:prstClr val="black">
                <a:alpha val="40000"/>
              </a:prstClr>
            </a:outerShdw>
          </a:effectLst>
          <a:latin typeface="Corbel"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effectLst>
            <a:outerShdw blurRad="50800" dist="38100" dir="2700000" algn="tl" rotWithShape="0">
              <a:prstClr val="black">
                <a:alpha val="40000"/>
              </a:prstClr>
            </a:outerShdw>
          </a:effectLst>
          <a:latin typeface="Corbe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11626-988A-4D95-8B5D-9A6E378F57ED}" type="datetime1">
              <a:rPr lang="en-US" smtClean="0"/>
              <a:pPr/>
              <a:t>2/27/2021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0C74D-9CB2-45CD-BA81-D297E15BF305}" type="slidenum">
              <a:rPr lang="en-US" smtClean="0"/>
              <a:pPr/>
              <a:t>‹#›</a:t>
            </a:fld>
            <a:endParaRPr lang="en-US"/>
          </a:p>
        </p:txBody>
      </p:sp>
    </p:spTree>
    <p:extLst>
      <p:ext uri="{BB962C8B-B14F-4D97-AF65-F5344CB8AC3E}">
        <p14:creationId xmlns:p14="http://schemas.microsoft.com/office/powerpoint/2010/main" val="136031743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5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789324"/>
            <a:ext cx="8839200" cy="2123658"/>
          </a:xfrm>
        </p:spPr>
        <p:txBody>
          <a:bodyPr wrap="square">
            <a:spAutoFit/>
          </a:bodyPr>
          <a:lstStyle/>
          <a:p>
            <a:r>
              <a:rPr lang="en-US" sz="6600" dirty="0">
                <a:solidFill>
                  <a:schemeClr val="tx1"/>
                </a:solidFill>
              </a:rPr>
              <a:t>“I Have Been Crucified…”</a:t>
            </a:r>
            <a:br>
              <a:rPr lang="en-US" sz="6600" dirty="0">
                <a:solidFill>
                  <a:schemeClr val="tx1"/>
                </a:solidFill>
              </a:rPr>
            </a:br>
            <a:r>
              <a:rPr lang="en-US" sz="6600" dirty="0">
                <a:solidFill>
                  <a:schemeClr val="tx1"/>
                </a:solidFill>
              </a:rPr>
              <a:t>Galatians 2:17-21</a:t>
            </a:r>
          </a:p>
        </p:txBody>
      </p:sp>
      <p:sp>
        <p:nvSpPr>
          <p:cNvPr id="3" name="Subtitle 2"/>
          <p:cNvSpPr>
            <a:spLocks noGrp="1"/>
          </p:cNvSpPr>
          <p:nvPr>
            <p:ph type="subTitle" idx="1"/>
          </p:nvPr>
        </p:nvSpPr>
        <p:spPr>
          <a:xfrm>
            <a:off x="1113935" y="3886200"/>
            <a:ext cx="6934200" cy="1200329"/>
          </a:xfrm>
        </p:spPr>
        <p:txBody>
          <a:bodyPr wrap="square">
            <a:spAutoFit/>
          </a:bodyPr>
          <a:lstStyle/>
          <a:p>
            <a:r>
              <a:rPr lang="en-US" sz="3600" b="1" dirty="0">
                <a:solidFill>
                  <a:schemeClr val="tx1"/>
                </a:solidFill>
              </a:rPr>
              <a:t>Matthew 27:35-38; Mark 15:24-28; Luke 23:33-34; John 19:18-24</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200" b="1" i="0" u="none" strike="noStrike" kern="1200" cap="none" spc="0" normalizeH="0" baseline="0" noProof="0">
                <a:ln>
                  <a:noFill/>
                </a:ln>
                <a:solidFill>
                  <a:prstClr val="white"/>
                </a:solidFill>
                <a:effectLst>
                  <a:outerShdw blurRad="50800" dist="38100" dir="2700000" algn="tl" rotWithShape="0">
                    <a:prstClr val="black">
                      <a:alpha val="40000"/>
                    </a:prstClr>
                  </a:outerShdw>
                </a:effectLst>
                <a:uLnTx/>
                <a:uFillTx/>
                <a:latin typeface="Corbe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1" i="0" u="none" strike="noStrike" kern="1200" cap="none" spc="0" normalizeH="0" baseline="0" noProof="0">
              <a:ln>
                <a:noFill/>
              </a:ln>
              <a:solidFill>
                <a:prstClr val="white"/>
              </a:solidFill>
              <a:effectLst>
                <a:outerShdw blurRad="50800" dist="38100" dir="2700000" algn="tl" rotWithShape="0">
                  <a:prstClr val="black">
                    <a:alpha val="40000"/>
                  </a:prstClr>
                </a:outerShdw>
              </a:effectLst>
              <a:uLnTx/>
              <a:uFillTx/>
              <a:latin typeface="Corbel" pitchFamily="34" charset="0"/>
              <a:ea typeface="+mn-ea"/>
              <a:cs typeface="+mn-cs"/>
            </a:endParaRPr>
          </a:p>
        </p:txBody>
      </p:sp>
      <p:sp>
        <p:nvSpPr>
          <p:cNvPr id="5" name="Title 1"/>
          <p:cNvSpPr txBox="1">
            <a:spLocks/>
          </p:cNvSpPr>
          <p:nvPr/>
        </p:nvSpPr>
        <p:spPr>
          <a:xfrm>
            <a:off x="838200" y="380041"/>
            <a:ext cx="7772400" cy="1829761"/>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FFCC00"/>
              </a:solidFill>
              <a:effectLst>
                <a:outerShdw blurRad="50800" dist="38100" dir="2700000" algn="tl" rotWithShape="0">
                  <a:prstClr val="black">
                    <a:alpha val="40000"/>
                  </a:prstClr>
                </a:outerShdw>
              </a:effectLst>
              <a:uLnTx/>
              <a:uFillTx/>
              <a:latin typeface="Corbel" pitchFamily="34" charset="0"/>
              <a:ea typeface="+mn-ea"/>
              <a:cs typeface="+mn-cs"/>
            </a:endParaRPr>
          </a:p>
        </p:txBody>
      </p:sp>
    </p:spTree>
  </p:cSld>
  <p:clrMapOvr>
    <a:masterClrMapping/>
  </p:clrMapOvr>
  <p:transition spd="med">
    <p:circl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89C90-83D0-4126-91C6-081E50B3C88B}"/>
              </a:ext>
            </a:extLst>
          </p:cNvPr>
          <p:cNvSpPr>
            <a:spLocks noGrp="1"/>
          </p:cNvSpPr>
          <p:nvPr>
            <p:ph type="title"/>
          </p:nvPr>
        </p:nvSpPr>
        <p:spPr/>
        <p:txBody>
          <a:bodyPr>
            <a:spAutoFit/>
          </a:bodyPr>
          <a:lstStyle/>
          <a:p>
            <a:r>
              <a:rPr lang="en-US" sz="4400" i="1" u="none" strike="noStrike" baseline="0" dirty="0"/>
              <a:t>“</a:t>
            </a:r>
            <a:r>
              <a:rPr lang="en-US" sz="4400" b="1" i="1" u="none" strike="noStrike" baseline="0" dirty="0"/>
              <a:t>Nevertheless I live; yet not I, but Christ liveth in me</a:t>
            </a:r>
            <a:r>
              <a:rPr lang="en-US" sz="4400" i="1" u="none" strike="noStrike" baseline="0" dirty="0"/>
              <a:t>” (KJV).</a:t>
            </a:r>
            <a:endParaRPr lang="en-US" dirty="0"/>
          </a:p>
        </p:txBody>
      </p:sp>
      <p:sp>
        <p:nvSpPr>
          <p:cNvPr id="3" name="Content Placeholder 2">
            <a:extLst>
              <a:ext uri="{FF2B5EF4-FFF2-40B4-BE49-F238E27FC236}">
                <a16:creationId xmlns:a16="http://schemas.microsoft.com/office/drawing/2014/main" id="{496F2B99-1DD1-4133-A3D0-2C1C91A9726C}"/>
              </a:ext>
            </a:extLst>
          </p:cNvPr>
          <p:cNvSpPr>
            <a:spLocks noGrp="1"/>
          </p:cNvSpPr>
          <p:nvPr>
            <p:ph idx="1"/>
          </p:nvPr>
        </p:nvSpPr>
        <p:spPr>
          <a:xfrm>
            <a:off x="628650" y="1825625"/>
            <a:ext cx="7886700" cy="2684325"/>
          </a:xfrm>
        </p:spPr>
        <p:txBody>
          <a:bodyPr>
            <a:spAutoFit/>
          </a:bodyPr>
          <a:lstStyle/>
          <a:p>
            <a:r>
              <a:rPr lang="en-US" dirty="0"/>
              <a:t>The only way to live is through union with the crucifixion of Christ.</a:t>
            </a:r>
          </a:p>
          <a:p>
            <a:pPr lvl="1"/>
            <a:r>
              <a:rPr lang="en-US" dirty="0"/>
              <a:t>Paul’s greatest desire. Philippians 3:10-11</a:t>
            </a:r>
          </a:p>
          <a:p>
            <a:r>
              <a:rPr lang="en-US" sz="3600" i="1" dirty="0"/>
              <a:t>“</a:t>
            </a:r>
            <a:r>
              <a:rPr lang="en-US" sz="3600" b="1" i="1" dirty="0"/>
              <a:t>Christ liveth in me</a:t>
            </a:r>
            <a:r>
              <a:rPr lang="en-US" sz="3600" i="1" dirty="0"/>
              <a:t>.”</a:t>
            </a:r>
          </a:p>
          <a:p>
            <a:pPr lvl="1"/>
            <a:r>
              <a:rPr lang="en-US" dirty="0"/>
              <a:t>How? Through His Word</a:t>
            </a:r>
            <a:r>
              <a:rPr lang="en-US" i="1" dirty="0"/>
              <a:t>. </a:t>
            </a:r>
            <a:r>
              <a:rPr lang="en-US" dirty="0"/>
              <a:t>Colossians 3:16</a:t>
            </a:r>
          </a:p>
          <a:p>
            <a:pPr lvl="1"/>
            <a:r>
              <a:rPr lang="en-US" dirty="0"/>
              <a:t>Christ must be formed in us. cf. Galatians 4:19</a:t>
            </a:r>
          </a:p>
        </p:txBody>
      </p:sp>
      <p:sp>
        <p:nvSpPr>
          <p:cNvPr id="4" name="Slide Number Placeholder 3">
            <a:extLst>
              <a:ext uri="{FF2B5EF4-FFF2-40B4-BE49-F238E27FC236}">
                <a16:creationId xmlns:a16="http://schemas.microsoft.com/office/drawing/2014/main" id="{A1F7C3DB-0FD0-4EB3-9CD1-8ED8EC9820B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9506382"/>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88D43-561E-4173-BBD4-29FABCE8E304}"/>
              </a:ext>
            </a:extLst>
          </p:cNvPr>
          <p:cNvSpPr>
            <a:spLocks noGrp="1"/>
          </p:cNvSpPr>
          <p:nvPr>
            <p:ph type="title"/>
          </p:nvPr>
        </p:nvSpPr>
        <p:spPr/>
        <p:txBody>
          <a:bodyPr>
            <a:spAutoFit/>
          </a:bodyPr>
          <a:lstStyle/>
          <a:p>
            <a:r>
              <a:rPr lang="en-US" sz="4400" i="1" u="none" strike="noStrike" baseline="0" dirty="0"/>
              <a:t>“</a:t>
            </a:r>
            <a:r>
              <a:rPr lang="en-US" sz="4400" b="1" i="1" u="none" strike="noStrike" baseline="0" dirty="0"/>
              <a:t>That (life) which I now live … I live in faith</a:t>
            </a:r>
            <a:r>
              <a:rPr lang="en-US" sz="4400" i="1" u="none" strike="noStrike" baseline="0" dirty="0"/>
              <a:t>.”</a:t>
            </a:r>
            <a:endParaRPr lang="en-US" dirty="0"/>
          </a:p>
        </p:txBody>
      </p:sp>
      <p:sp>
        <p:nvSpPr>
          <p:cNvPr id="3" name="Content Placeholder 2">
            <a:extLst>
              <a:ext uri="{FF2B5EF4-FFF2-40B4-BE49-F238E27FC236}">
                <a16:creationId xmlns:a16="http://schemas.microsoft.com/office/drawing/2014/main" id="{F5AF13D8-C9B6-44C0-8208-A5315BFE6E32}"/>
              </a:ext>
            </a:extLst>
          </p:cNvPr>
          <p:cNvSpPr>
            <a:spLocks noGrp="1"/>
          </p:cNvSpPr>
          <p:nvPr>
            <p:ph idx="1"/>
          </p:nvPr>
        </p:nvSpPr>
        <p:spPr>
          <a:xfrm>
            <a:off x="628650" y="1825625"/>
            <a:ext cx="8248650" cy="4031360"/>
          </a:xfrm>
        </p:spPr>
        <p:txBody>
          <a:bodyPr>
            <a:spAutoFit/>
          </a:bodyPr>
          <a:lstStyle/>
          <a:p>
            <a:pPr marL="0" indent="0">
              <a:buNone/>
            </a:pPr>
            <a:r>
              <a:rPr lang="en-US" sz="3200" b="1" dirty="0"/>
              <a:t>To live by faith is to trust what God has said!</a:t>
            </a:r>
          </a:p>
          <a:p>
            <a:r>
              <a:rPr lang="en-US" i="1" dirty="0"/>
              <a:t>“Walk by faith, not by sight”</a:t>
            </a:r>
            <a:r>
              <a:rPr lang="en-US" dirty="0"/>
              <a:t> 2 Corinthians 5:7</a:t>
            </a:r>
          </a:p>
          <a:p>
            <a:r>
              <a:rPr lang="en-US" i="1" dirty="0"/>
              <a:t>Jesus said to Martha: “I am the resurrection, and the life: he who believes in Me will live even if he dies, and everyone who lives and believes in Me will never die”</a:t>
            </a:r>
            <a:r>
              <a:rPr lang="en-US" dirty="0"/>
              <a:t> (John 11:25-26a, NASB).</a:t>
            </a:r>
          </a:p>
          <a:p>
            <a:pPr lvl="1"/>
            <a:r>
              <a:rPr lang="en-US" i="1" dirty="0"/>
              <a:t>“Do you believe this?”</a:t>
            </a:r>
            <a:r>
              <a:rPr lang="en-US" dirty="0"/>
              <a:t> (verse 26b).</a:t>
            </a:r>
          </a:p>
          <a:p>
            <a:r>
              <a:rPr lang="en-US" dirty="0"/>
              <a:t>By faith Paul sees the unseen and acts accordingly. </a:t>
            </a:r>
            <a:br>
              <a:rPr lang="en-US" dirty="0"/>
            </a:br>
            <a:r>
              <a:rPr lang="en-US" dirty="0"/>
              <a:t>2 Corinthians 4:18-5:1; cf. Acts 27:22-25</a:t>
            </a:r>
          </a:p>
        </p:txBody>
      </p:sp>
      <p:sp>
        <p:nvSpPr>
          <p:cNvPr id="4" name="Slide Number Placeholder 3">
            <a:extLst>
              <a:ext uri="{FF2B5EF4-FFF2-40B4-BE49-F238E27FC236}">
                <a16:creationId xmlns:a16="http://schemas.microsoft.com/office/drawing/2014/main" id="{12BEF3C3-0F9A-43BA-9EB8-E2456E23528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3717437"/>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F92E2-6EEA-4544-9296-E15B9670B76E}"/>
              </a:ext>
            </a:extLst>
          </p:cNvPr>
          <p:cNvSpPr>
            <a:spLocks noGrp="1"/>
          </p:cNvSpPr>
          <p:nvPr>
            <p:ph type="title"/>
          </p:nvPr>
        </p:nvSpPr>
        <p:spPr/>
        <p:txBody>
          <a:bodyPr>
            <a:spAutoFit/>
          </a:bodyPr>
          <a:lstStyle/>
          <a:p>
            <a:r>
              <a:rPr lang="en-US" sz="4400" b="1" i="0" u="none" strike="noStrike" baseline="0" dirty="0"/>
              <a:t>What motivated Paul to do any of this? Galatians 2:20</a:t>
            </a:r>
            <a:endParaRPr lang="en-US" dirty="0"/>
          </a:p>
        </p:txBody>
      </p:sp>
      <p:sp>
        <p:nvSpPr>
          <p:cNvPr id="3" name="Content Placeholder 2">
            <a:extLst>
              <a:ext uri="{FF2B5EF4-FFF2-40B4-BE49-F238E27FC236}">
                <a16:creationId xmlns:a16="http://schemas.microsoft.com/office/drawing/2014/main" id="{2E1D6DC9-4AFF-4E10-AB51-AAEAFBAD9C9B}"/>
              </a:ext>
            </a:extLst>
          </p:cNvPr>
          <p:cNvSpPr>
            <a:spLocks noGrp="1"/>
          </p:cNvSpPr>
          <p:nvPr>
            <p:ph idx="1"/>
          </p:nvPr>
        </p:nvSpPr>
        <p:spPr>
          <a:xfrm>
            <a:off x="152400" y="1825625"/>
            <a:ext cx="8839200" cy="4995727"/>
          </a:xfrm>
        </p:spPr>
        <p:txBody>
          <a:bodyPr wrap="square">
            <a:spAutoFit/>
          </a:bodyPr>
          <a:lstStyle/>
          <a:p>
            <a:r>
              <a:rPr lang="en-US" sz="3500" b="1" dirty="0"/>
              <a:t>Christ is</a:t>
            </a:r>
            <a:r>
              <a:rPr lang="en-US" sz="3500" dirty="0"/>
              <a:t> </a:t>
            </a:r>
            <a:r>
              <a:rPr lang="en-US" sz="3500" i="1" dirty="0"/>
              <a:t>“</a:t>
            </a:r>
            <a:r>
              <a:rPr lang="en-US" sz="3500" b="1" i="1" dirty="0"/>
              <a:t>the Son of God</a:t>
            </a:r>
            <a:r>
              <a:rPr lang="en-US" sz="3500" i="1" dirty="0"/>
              <a:t>.”</a:t>
            </a:r>
          </a:p>
          <a:p>
            <a:pPr lvl="1"/>
            <a:r>
              <a:rPr lang="en-US" dirty="0"/>
              <a:t>He is one with the Father.</a:t>
            </a:r>
          </a:p>
          <a:p>
            <a:pPr lvl="2"/>
            <a:r>
              <a:rPr lang="en-US" dirty="0"/>
              <a:t>John 14:9, </a:t>
            </a:r>
            <a:r>
              <a:rPr lang="en-US" i="1" dirty="0"/>
              <a:t>“he that hath seen me hath seen the Father.”</a:t>
            </a:r>
            <a:r>
              <a:rPr lang="en-US" dirty="0"/>
              <a:t> (cf. Hebrews 1:3)</a:t>
            </a:r>
          </a:p>
          <a:p>
            <a:r>
              <a:rPr lang="en-US" sz="3500" b="1" dirty="0"/>
              <a:t>Christ</a:t>
            </a:r>
            <a:r>
              <a:rPr lang="en-US" sz="3500" dirty="0"/>
              <a:t> </a:t>
            </a:r>
            <a:r>
              <a:rPr lang="en-US" sz="3500" i="1" dirty="0"/>
              <a:t>“</a:t>
            </a:r>
            <a:r>
              <a:rPr lang="en-US" sz="3500" b="1" i="1" dirty="0"/>
              <a:t>loved me</a:t>
            </a:r>
            <a:r>
              <a:rPr lang="en-US" sz="3500" i="1" dirty="0"/>
              <a:t>.”</a:t>
            </a:r>
            <a:r>
              <a:rPr lang="en-US" sz="3500" dirty="0"/>
              <a:t> </a:t>
            </a:r>
            <a:r>
              <a:rPr lang="en-US" dirty="0"/>
              <a:t>cf. John 15:13; Romans 5:6-8</a:t>
            </a:r>
          </a:p>
          <a:p>
            <a:r>
              <a:rPr lang="en-US" sz="3500" b="1" dirty="0"/>
              <a:t>Christ</a:t>
            </a:r>
            <a:r>
              <a:rPr lang="en-US" sz="3500" dirty="0"/>
              <a:t> </a:t>
            </a:r>
            <a:r>
              <a:rPr lang="en-US" sz="3500" i="1" dirty="0"/>
              <a:t>“</a:t>
            </a:r>
            <a:r>
              <a:rPr lang="en-US" sz="3500" b="1" i="1" dirty="0"/>
              <a:t>gave himself up for me</a:t>
            </a:r>
            <a:r>
              <a:rPr lang="en-US" sz="3500" i="1" dirty="0"/>
              <a:t>.”</a:t>
            </a:r>
            <a:r>
              <a:rPr lang="en-US" sz="3500" dirty="0"/>
              <a:t> </a:t>
            </a:r>
            <a:r>
              <a:rPr lang="nl-NL" dirty="0"/>
              <a:t>1 Peter 1:18-19; cf. Hebrews 10:1-4</a:t>
            </a:r>
          </a:p>
          <a:p>
            <a:r>
              <a:rPr lang="en-US" i="1" dirty="0"/>
              <a:t>“For the love of Christ constraineth (compels NKJV) us; because we thus judge, that one died for all, therefore all died; and he died for all, that they that live should no longer live unto themselves, but unto him who for their sakes died and rose again”</a:t>
            </a:r>
            <a:r>
              <a:rPr lang="en-US" dirty="0"/>
              <a:t> (2 Corinthians 5:14-15).</a:t>
            </a:r>
          </a:p>
        </p:txBody>
      </p:sp>
      <p:sp>
        <p:nvSpPr>
          <p:cNvPr id="4" name="Slide Number Placeholder 3">
            <a:extLst>
              <a:ext uri="{FF2B5EF4-FFF2-40B4-BE49-F238E27FC236}">
                <a16:creationId xmlns:a16="http://schemas.microsoft.com/office/drawing/2014/main" id="{1DA2E8F8-1454-4127-B1EE-DEAB5199A9F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8672897"/>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ourging1.jpg (102671 bytes)"/>
          <p:cNvPicPr>
            <a:picLocks noChangeAspect="1" noChangeArrowheads="1"/>
          </p:cNvPicPr>
          <p:nvPr/>
        </p:nvPicPr>
        <p:blipFill>
          <a:blip r:embed="rId2" cstate="print"/>
          <a:srcRect/>
          <a:stretch>
            <a:fillRect/>
          </a:stretch>
        </p:blipFill>
        <p:spPr bwMode="auto">
          <a:xfrm>
            <a:off x="11075" y="8643"/>
            <a:ext cx="9118804" cy="6934200"/>
          </a:xfrm>
          <a:prstGeom prst="rect">
            <a:avLst/>
          </a:prstGeom>
          <a:noFill/>
        </p:spPr>
      </p:pic>
      <p:sp>
        <p:nvSpPr>
          <p:cNvPr id="6" name="Rectangle 5"/>
          <p:cNvSpPr/>
          <p:nvPr/>
        </p:nvSpPr>
        <p:spPr>
          <a:xfrm>
            <a:off x="6934200" y="4114800"/>
            <a:ext cx="16002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200" b="1" i="0" u="none" strike="noStrike" kern="1200" cap="none" spc="0" normalizeH="0" baseline="0" noProof="0" smtClean="0">
                <a:ln>
                  <a:noFill/>
                </a:ln>
                <a:solidFill>
                  <a:prstClr val="white"/>
                </a:solidFill>
                <a:effectLst>
                  <a:outerShdw blurRad="50800" dist="38100" dir="2700000" algn="tl" rotWithShape="0">
                    <a:prstClr val="black">
                      <a:alpha val="40000"/>
                    </a:prstClr>
                  </a:outerShdw>
                </a:effectLst>
                <a:uLnTx/>
                <a:uFillTx/>
                <a:latin typeface="Corbe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1" i="0" u="none" strike="noStrike" kern="1200" cap="none" spc="0" normalizeH="0" baseline="0" noProof="0">
              <a:ln>
                <a:noFill/>
              </a:ln>
              <a:solidFill>
                <a:prstClr val="white"/>
              </a:solidFill>
              <a:effectLst>
                <a:outerShdw blurRad="50800" dist="38100" dir="2700000" algn="tl" rotWithShape="0">
                  <a:prstClr val="black">
                    <a:alpha val="40000"/>
                  </a:prstClr>
                </a:outerShdw>
              </a:effectLst>
              <a:uLnTx/>
              <a:uFillTx/>
              <a:latin typeface="Corbel" pitchFamily="34" charset="0"/>
              <a:ea typeface="+mn-ea"/>
              <a:cs typeface="+mn-cs"/>
            </a:endParaRPr>
          </a:p>
        </p:txBody>
      </p:sp>
    </p:spTree>
  </p:cSld>
  <p:clrMapOvr>
    <a:masterClrMapping/>
  </p:clrMapOvr>
  <p:transition spd="med">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pic>
        <p:nvPicPr>
          <p:cNvPr id="6146" name="Picture 2" descr="cross1.jpg (116287 bytes)"/>
          <p:cNvPicPr>
            <a:picLocks noChangeAspect="1" noChangeArrowheads="1"/>
          </p:cNvPicPr>
          <p:nvPr/>
        </p:nvPicPr>
        <p:blipFill>
          <a:blip r:embed="rId2" cstate="print"/>
          <a:srcRect/>
          <a:stretch>
            <a:fillRect/>
          </a:stretch>
        </p:blipFill>
        <p:spPr bwMode="auto">
          <a:xfrm>
            <a:off x="0" y="228600"/>
            <a:ext cx="8779245" cy="66294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wrists1.jpg (99283 bytes)"/>
          <p:cNvPicPr>
            <a:picLocks noChangeAspect="1" noChangeArrowheads="1"/>
          </p:cNvPicPr>
          <p:nvPr/>
        </p:nvPicPr>
        <p:blipFill>
          <a:blip r:embed="rId2" cstate="print"/>
          <a:srcRect/>
          <a:stretch>
            <a:fillRect/>
          </a:stretch>
        </p:blipFill>
        <p:spPr bwMode="auto">
          <a:xfrm>
            <a:off x="609600" y="609600"/>
            <a:ext cx="7848600" cy="4648200"/>
          </a:xfrm>
          <a:prstGeom prst="rect">
            <a:avLst/>
          </a:prstGeom>
          <a:noFill/>
        </p:spPr>
      </p:pic>
      <p:sp>
        <p:nvSpPr>
          <p:cNvPr id="5" name="Rectangle 4"/>
          <p:cNvSpPr/>
          <p:nvPr/>
        </p:nvSpPr>
        <p:spPr>
          <a:xfrm>
            <a:off x="85627" y="5380672"/>
            <a:ext cx="8991600" cy="1477328"/>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Lucida Sans Unicode"/>
                <a:ea typeface="+mn-ea"/>
                <a:cs typeface="+mn-cs"/>
              </a:rPr>
              <a:t>Nailing of wrists</a:t>
            </a:r>
            <a:r>
              <a:rPr kumimoji="0" lang="en-US" sz="1800" b="1" i="0" strike="noStrike" kern="1200" cap="none" spc="0" normalizeH="0" baseline="0" noProof="0" dirty="0">
                <a:ln>
                  <a:noFill/>
                </a:ln>
                <a:solidFill>
                  <a:prstClr val="black"/>
                </a:solidFill>
                <a:effectLst/>
                <a:uLnTx/>
                <a:uFillTx/>
                <a:latin typeface="Lucida Sans Unicode"/>
                <a:ea typeface="+mn-ea"/>
                <a:cs typeface="+mn-cs"/>
              </a:rPr>
              <a:t>.</a:t>
            </a:r>
            <a:r>
              <a:rPr kumimoji="0" lang="en-US" sz="1800" b="1" i="0" u="none" strike="noStrike" kern="1200" cap="none" spc="0" normalizeH="0" baseline="0" noProof="0" dirty="0">
                <a:ln>
                  <a:noFill/>
                </a:ln>
                <a:solidFill>
                  <a:prstClr val="black"/>
                </a:solidFill>
                <a:effectLst/>
                <a:uLnTx/>
                <a:uFillTx/>
                <a:latin typeface="Lucida Sans Unicode"/>
                <a:ea typeface="+mn-ea"/>
                <a:cs typeface="+mn-cs"/>
              </a:rPr>
              <a:t> Left, Size of iron nail. Center, Location of nail in wrist, between carpals and radius. Right, Cross section of wrist, at level of plane indicated at left, showing path of nail, with probable </a:t>
            </a:r>
            <a:r>
              <a:rPr kumimoji="0" lang="en-US" sz="1800" b="1" i="0" u="none" strike="noStrike" kern="1200" cap="none" spc="0" normalizeH="0" baseline="0" noProof="0" dirty="0" err="1">
                <a:ln>
                  <a:noFill/>
                </a:ln>
                <a:solidFill>
                  <a:prstClr val="black"/>
                </a:solidFill>
                <a:effectLst/>
                <a:uLnTx/>
                <a:uFillTx/>
                <a:latin typeface="Lucida Sans Unicode"/>
                <a:ea typeface="+mn-ea"/>
                <a:cs typeface="+mn-cs"/>
              </a:rPr>
              <a:t>transection</a:t>
            </a:r>
            <a:r>
              <a:rPr kumimoji="0" lang="en-US" sz="1800" b="1" i="0" u="none" strike="noStrike" kern="1200" cap="none" spc="0" normalizeH="0" baseline="0" noProof="0" dirty="0">
                <a:ln>
                  <a:noFill/>
                </a:ln>
                <a:solidFill>
                  <a:prstClr val="black"/>
                </a:solidFill>
                <a:effectLst/>
                <a:uLnTx/>
                <a:uFillTx/>
                <a:latin typeface="Lucida Sans Unicode"/>
                <a:ea typeface="+mn-ea"/>
                <a:cs typeface="+mn-cs"/>
              </a:rPr>
              <a:t> of median nerve and impalement of flexor </a:t>
            </a:r>
            <a:r>
              <a:rPr kumimoji="0" lang="en-US" sz="1800" b="1" i="0" u="none" strike="noStrike" kern="1200" cap="none" spc="0" normalizeH="0" baseline="0" noProof="0" dirty="0" err="1">
                <a:ln>
                  <a:noFill/>
                </a:ln>
                <a:solidFill>
                  <a:prstClr val="black"/>
                </a:solidFill>
                <a:effectLst/>
                <a:uLnTx/>
                <a:uFillTx/>
                <a:latin typeface="Lucida Sans Unicode"/>
                <a:ea typeface="+mn-ea"/>
                <a:cs typeface="+mn-cs"/>
              </a:rPr>
              <a:t>pollicis</a:t>
            </a:r>
            <a:r>
              <a:rPr kumimoji="0" lang="en-US" sz="1800" b="1" i="0" u="none" strike="noStrike" kern="1200" cap="none" spc="0" normalizeH="0" baseline="0" noProof="0" dirty="0">
                <a:ln>
                  <a:noFill/>
                </a:ln>
                <a:solidFill>
                  <a:prstClr val="black"/>
                </a:solidFill>
                <a:effectLst/>
                <a:uLnTx/>
                <a:uFillTx/>
                <a:latin typeface="Lucida Sans Unicode"/>
                <a:ea typeface="+mn-ea"/>
                <a:cs typeface="+mn-cs"/>
              </a:rPr>
              <a:t> </a:t>
            </a:r>
            <a:r>
              <a:rPr kumimoji="0" lang="en-US" sz="1800" b="1" i="0" u="none" strike="noStrike" kern="1200" cap="none" spc="0" normalizeH="0" baseline="0" noProof="0" dirty="0" err="1">
                <a:ln>
                  <a:noFill/>
                </a:ln>
                <a:solidFill>
                  <a:prstClr val="black"/>
                </a:solidFill>
                <a:effectLst/>
                <a:uLnTx/>
                <a:uFillTx/>
                <a:latin typeface="Lucida Sans Unicode"/>
                <a:ea typeface="+mn-ea"/>
                <a:cs typeface="+mn-cs"/>
              </a:rPr>
              <a:t>longus</a:t>
            </a:r>
            <a:r>
              <a:rPr kumimoji="0" lang="en-US" sz="1800" b="1" i="0" u="none" strike="noStrike" kern="1200" cap="none" spc="0" normalizeH="0" baseline="0" noProof="0" dirty="0">
                <a:ln>
                  <a:noFill/>
                </a:ln>
                <a:solidFill>
                  <a:prstClr val="black"/>
                </a:solidFill>
                <a:effectLst/>
                <a:uLnTx/>
                <a:uFillTx/>
                <a:latin typeface="Lucida Sans Unicode"/>
                <a:ea typeface="+mn-ea"/>
                <a:cs typeface="+mn-cs"/>
              </a:rPr>
              <a:t>, but without injury to major arterial trunks and without fractures of bones.</a:t>
            </a:r>
            <a:endParaRPr kumimoji="0" lang="en-US" sz="1800" b="0" i="0" u="none" strike="noStrike" kern="1200" cap="none" spc="0" normalizeH="0" baseline="0" noProof="0" dirty="0">
              <a:ln>
                <a:noFill/>
              </a:ln>
              <a:solidFill>
                <a:prstClr val="black"/>
              </a:solidFill>
              <a:effectLst/>
              <a:uLnTx/>
              <a:uFillTx/>
              <a:latin typeface="Lucida Sans Unicode"/>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35" y="5638800"/>
            <a:ext cx="9067800" cy="1208023"/>
          </a:xfrm>
          <a:solidFill>
            <a:schemeClr val="bg1"/>
          </a:solidFill>
        </p:spPr>
        <p:txBody>
          <a:bodyPr wrap="square">
            <a:spAutoFit/>
          </a:bodyPr>
          <a:lstStyle/>
          <a:p>
            <a:r>
              <a:rPr lang="en-US" sz="2000" b="1" u="sng" dirty="0">
                <a:latin typeface="Lucida Sans Unicode" panose="020B0602030504020204" pitchFamily="34" charset="0"/>
                <a:cs typeface="Lucida Sans Unicode" panose="020B0602030504020204" pitchFamily="34" charset="0"/>
              </a:rPr>
              <a:t>Nailing of feet</a:t>
            </a:r>
            <a:r>
              <a:rPr lang="en-US" sz="2000" b="1" dirty="0">
                <a:latin typeface="Lucida Sans Unicode" panose="020B0602030504020204" pitchFamily="34" charset="0"/>
                <a:cs typeface="Lucida Sans Unicode" panose="020B0602030504020204" pitchFamily="34" charset="0"/>
              </a:rPr>
              <a:t>. Left, Position of feet atop one another and against </a:t>
            </a:r>
            <a:r>
              <a:rPr lang="en-US" sz="2000" b="1" dirty="0" err="1">
                <a:latin typeface="Lucida Sans Unicode" panose="020B0602030504020204" pitchFamily="34" charset="0"/>
                <a:cs typeface="Lucida Sans Unicode" panose="020B0602030504020204" pitchFamily="34" charset="0"/>
              </a:rPr>
              <a:t>stipes</a:t>
            </a:r>
            <a:r>
              <a:rPr lang="en-US" sz="2000" b="1" dirty="0">
                <a:latin typeface="Lucida Sans Unicode" panose="020B0602030504020204" pitchFamily="34" charset="0"/>
                <a:cs typeface="Lucida Sans Unicode" panose="020B0602030504020204" pitchFamily="34" charset="0"/>
              </a:rPr>
              <a:t>. Upper right, Location of nail in second </a:t>
            </a:r>
            <a:r>
              <a:rPr lang="en-US" sz="2000" b="1" dirty="0" err="1">
                <a:latin typeface="Lucida Sans Unicode" panose="020B0602030504020204" pitchFamily="34" charset="0"/>
                <a:cs typeface="Lucida Sans Unicode" panose="020B0602030504020204" pitchFamily="34" charset="0"/>
              </a:rPr>
              <a:t>intermetatarsal</a:t>
            </a:r>
            <a:r>
              <a:rPr lang="en-US" sz="2000" b="1" dirty="0">
                <a:latin typeface="Lucida Sans Unicode" panose="020B0602030504020204" pitchFamily="34" charset="0"/>
                <a:cs typeface="Lucida Sans Unicode" panose="020B0602030504020204" pitchFamily="34" charset="0"/>
              </a:rPr>
              <a:t> space. Lower right, Cross section of foot, at plane indicated at left, showing path of nail.</a:t>
            </a:r>
            <a:endParaRPr lang="en-US" sz="2000" dirty="0">
              <a:latin typeface="Lucida Sans Unicode" panose="020B0602030504020204" pitchFamily="34" charset="0"/>
              <a:cs typeface="Lucida Sans Unicode" panose="020B0602030504020204" pitchFamily="34" charset="0"/>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pic>
        <p:nvPicPr>
          <p:cNvPr id="8194" name="Picture 2" descr="feet1.jpg (47695 bytes)"/>
          <p:cNvPicPr>
            <a:picLocks noChangeAspect="1" noChangeArrowheads="1"/>
          </p:cNvPicPr>
          <p:nvPr/>
        </p:nvPicPr>
        <p:blipFill>
          <a:blip r:embed="rId2" cstate="print"/>
          <a:srcRect/>
          <a:stretch>
            <a:fillRect/>
          </a:stretch>
        </p:blipFill>
        <p:spPr bwMode="auto">
          <a:xfrm>
            <a:off x="1143000" y="476249"/>
            <a:ext cx="7239000" cy="5086351"/>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Respiration1.jpg (102919 bytes)"/>
          <p:cNvPicPr>
            <a:picLocks noChangeAspect="1" noChangeArrowheads="1"/>
          </p:cNvPicPr>
          <p:nvPr/>
        </p:nvPicPr>
        <p:blipFill>
          <a:blip r:embed="rId2" cstate="print"/>
          <a:srcRect/>
          <a:stretch>
            <a:fillRect/>
          </a:stretch>
        </p:blipFill>
        <p:spPr bwMode="auto">
          <a:xfrm>
            <a:off x="228600" y="152400"/>
            <a:ext cx="8610600" cy="4800601"/>
          </a:xfrm>
          <a:prstGeom prst="rect">
            <a:avLst/>
          </a:prstGeom>
          <a:noFill/>
        </p:spPr>
      </p:pic>
      <p:sp>
        <p:nvSpPr>
          <p:cNvPr id="5" name="Rectangle 4"/>
          <p:cNvSpPr/>
          <p:nvPr/>
        </p:nvSpPr>
        <p:spPr>
          <a:xfrm>
            <a:off x="47135" y="4724400"/>
            <a:ext cx="9067800" cy="2107525"/>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Lucida Sans Unicode"/>
                <a:ea typeface="+mn-ea"/>
                <a:cs typeface="+mn-cs"/>
              </a:rPr>
              <a:t>Respirations during crucifixion.</a:t>
            </a:r>
            <a:r>
              <a:rPr kumimoji="0" lang="en-US" sz="1800" b="1" i="0" u="none" strike="noStrike" kern="1200" cap="none" spc="0" normalizeH="0" baseline="0" noProof="0" dirty="0">
                <a:ln>
                  <a:noFill/>
                </a:ln>
                <a:solidFill>
                  <a:prstClr val="black"/>
                </a:solidFill>
                <a:effectLst/>
                <a:uLnTx/>
                <a:uFillTx/>
                <a:latin typeface="Lucida Sans Unicode"/>
                <a:ea typeface="+mn-ea"/>
                <a:cs typeface="+mn-cs"/>
              </a:rPr>
              <a:t> Left, Inhalation. With elbows extended and shoulders abducted, respiratory muscles of inhalation are passively stretched and thorax is expanded. Right, Exhalation. With elbows flexed and shoulders adducted and with weight of body on nailed feet, exhalation is accomplished as active, rather than passive, process. Breaking legs below knees would place burden of exhalation on shoulder and arm muscles alone and soon would result in exhaustion asphyxia.</a:t>
            </a:r>
            <a:endParaRPr kumimoji="0" lang="en-US" sz="1800" b="0" i="0" u="none" strike="noStrike" kern="1200" cap="none" spc="0" normalizeH="0" baseline="0" noProof="0" dirty="0">
              <a:ln>
                <a:noFill/>
              </a:ln>
              <a:solidFill>
                <a:prstClr val="black"/>
              </a:solidFill>
              <a:effectLst/>
              <a:uLnTx/>
              <a:uFillTx/>
              <a:latin typeface="Lucida Sans Unicode"/>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prstClr val="black"/>
              </a:solidFill>
              <a:effectLst/>
              <a:uLnTx/>
              <a:uFillTx/>
              <a:latin typeface="Lucida Sans Unicode"/>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EB1F1-254F-4DC7-A45D-193AF293A2DB}"/>
              </a:ext>
            </a:extLst>
          </p:cNvPr>
          <p:cNvSpPr>
            <a:spLocks noGrp="1"/>
          </p:cNvSpPr>
          <p:nvPr>
            <p:ph type="title"/>
          </p:nvPr>
        </p:nvSpPr>
        <p:spPr>
          <a:xfrm>
            <a:off x="628650" y="457200"/>
            <a:ext cx="7886700" cy="701731"/>
          </a:xfrm>
        </p:spPr>
        <p:txBody>
          <a:bodyPr>
            <a:spAutoFit/>
          </a:bodyPr>
          <a:lstStyle/>
          <a:p>
            <a:r>
              <a:rPr lang="en-US" sz="4400" i="1" u="none" strike="noStrike" baseline="0" dirty="0"/>
              <a:t>“</a:t>
            </a:r>
            <a:r>
              <a:rPr lang="en-US" sz="4400" b="1" i="1" u="none" strike="noStrike" baseline="0" dirty="0"/>
              <a:t>I have been crucified with Christ</a:t>
            </a:r>
            <a:r>
              <a:rPr lang="en-US" sz="4400" i="1" u="none" strike="noStrike" baseline="0" dirty="0"/>
              <a:t>.”</a:t>
            </a:r>
            <a:endParaRPr lang="en-US" dirty="0"/>
          </a:p>
        </p:txBody>
      </p:sp>
      <p:sp>
        <p:nvSpPr>
          <p:cNvPr id="3" name="Content Placeholder 2">
            <a:extLst>
              <a:ext uri="{FF2B5EF4-FFF2-40B4-BE49-F238E27FC236}">
                <a16:creationId xmlns:a16="http://schemas.microsoft.com/office/drawing/2014/main" id="{3CCD4C02-77CC-46AA-BB4B-179AC05C2C76}"/>
              </a:ext>
            </a:extLst>
          </p:cNvPr>
          <p:cNvSpPr>
            <a:spLocks noGrp="1"/>
          </p:cNvSpPr>
          <p:nvPr>
            <p:ph idx="1"/>
          </p:nvPr>
        </p:nvSpPr>
        <p:spPr>
          <a:xfrm>
            <a:off x="581319" y="1371600"/>
            <a:ext cx="8005218" cy="5258876"/>
          </a:xfrm>
        </p:spPr>
        <p:txBody>
          <a:bodyPr>
            <a:spAutoFit/>
          </a:bodyPr>
          <a:lstStyle/>
          <a:p>
            <a:pPr marL="0" indent="0">
              <a:buNone/>
            </a:pPr>
            <a:r>
              <a:rPr lang="en-US" sz="3600" b="1" dirty="0"/>
              <a:t>Paul knew about crucifixion.</a:t>
            </a:r>
          </a:p>
          <a:p>
            <a:r>
              <a:rPr lang="en-US" sz="2800" dirty="0"/>
              <a:t>Crucifixion was death by torture; Painful (excruciating, “out of the cross”).</a:t>
            </a:r>
          </a:p>
          <a:p>
            <a:r>
              <a:rPr lang="en-US" sz="2800" dirty="0"/>
              <a:t>Crucifixion:</a:t>
            </a:r>
          </a:p>
          <a:p>
            <a:pPr lvl="1"/>
            <a:r>
              <a:rPr lang="en-US" sz="2400" dirty="0"/>
              <a:t>Sometimes the victim was tied to the cross and then left to die of starvation.</a:t>
            </a:r>
          </a:p>
          <a:p>
            <a:pPr lvl="1"/>
            <a:r>
              <a:rPr lang="en-US" sz="2400" dirty="0"/>
              <a:t>Sometimes the condemned was laid against the wooden crossbeam and nails were driven through the hands into the wood.</a:t>
            </a:r>
          </a:p>
          <a:p>
            <a:pPr lvl="1"/>
            <a:r>
              <a:rPr lang="en-US" sz="2400" dirty="0"/>
              <a:t>A foot was pressed backward against the other foot and a large nail was driven through the arch of the feet into the post.</a:t>
            </a:r>
          </a:p>
          <a:p>
            <a:pPr lvl="1"/>
            <a:r>
              <a:rPr lang="en-US" sz="2400" dirty="0"/>
              <a:t>Shame of crucifixion. cf. Hebrews 12:2</a:t>
            </a:r>
          </a:p>
        </p:txBody>
      </p:sp>
      <p:sp>
        <p:nvSpPr>
          <p:cNvPr id="4" name="Slide Number Placeholder 3">
            <a:extLst>
              <a:ext uri="{FF2B5EF4-FFF2-40B4-BE49-F238E27FC236}">
                <a16:creationId xmlns:a16="http://schemas.microsoft.com/office/drawing/2014/main" id="{DD00C72C-4C32-4BAE-854E-B455764521B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7555002"/>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CD4C02-77CC-46AA-BB4B-179AC05C2C76}"/>
              </a:ext>
            </a:extLst>
          </p:cNvPr>
          <p:cNvSpPr>
            <a:spLocks noGrp="1"/>
          </p:cNvSpPr>
          <p:nvPr>
            <p:ph idx="1"/>
          </p:nvPr>
        </p:nvSpPr>
        <p:spPr>
          <a:xfrm>
            <a:off x="218682" y="1371600"/>
            <a:ext cx="8724999" cy="3716402"/>
          </a:xfrm>
        </p:spPr>
        <p:txBody>
          <a:bodyPr wrap="square">
            <a:spAutoFit/>
          </a:bodyPr>
          <a:lstStyle/>
          <a:p>
            <a:pPr marL="0" indent="0">
              <a:buNone/>
            </a:pPr>
            <a:r>
              <a:rPr lang="en-US" sz="3600" b="1" dirty="0"/>
              <a:t>Paul knew about crucifixion.</a:t>
            </a:r>
          </a:p>
          <a:p>
            <a:r>
              <a:rPr lang="en-US" dirty="0"/>
              <a:t>When we put ourselves to death for the sake of Christ; pain involved. Philippians 3:4-8.</a:t>
            </a:r>
          </a:p>
          <a:p>
            <a:pPr marL="0" indent="0">
              <a:buNone/>
            </a:pPr>
            <a:endParaRPr lang="en-US" dirty="0"/>
          </a:p>
          <a:p>
            <a:r>
              <a:rPr lang="en-US" b="1" dirty="0"/>
              <a:t>Death of the old man of sin. Romans 6:2, 5-7</a:t>
            </a:r>
          </a:p>
          <a:p>
            <a:pPr lvl="1"/>
            <a:r>
              <a:rPr lang="en-US" dirty="0"/>
              <a:t>No longer in bondage to sin. Romans 6:6, 16ff. Choice we make.</a:t>
            </a:r>
          </a:p>
          <a:p>
            <a:pPr lvl="1"/>
            <a:r>
              <a:rPr lang="en-US" dirty="0"/>
              <a:t>Of the flesh. Galatians 5:24. Romans 13:14</a:t>
            </a:r>
          </a:p>
          <a:p>
            <a:pPr lvl="1"/>
            <a:r>
              <a:rPr lang="en-US" dirty="0"/>
              <a:t>To the world. Galatians 6:14; Colossians 2:20.</a:t>
            </a:r>
          </a:p>
        </p:txBody>
      </p:sp>
      <p:sp>
        <p:nvSpPr>
          <p:cNvPr id="4" name="Slide Number Placeholder 3">
            <a:extLst>
              <a:ext uri="{FF2B5EF4-FFF2-40B4-BE49-F238E27FC236}">
                <a16:creationId xmlns:a16="http://schemas.microsoft.com/office/drawing/2014/main" id="{DD00C72C-4C32-4BAE-854E-B455764521B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B43239FE-E537-4163-AF86-C97929A8B325}"/>
              </a:ext>
            </a:extLst>
          </p:cNvPr>
          <p:cNvSpPr>
            <a:spLocks noGrp="1"/>
          </p:cNvSpPr>
          <p:nvPr>
            <p:ph type="title"/>
          </p:nvPr>
        </p:nvSpPr>
        <p:spPr>
          <a:xfrm>
            <a:off x="628650" y="457200"/>
            <a:ext cx="7886700" cy="701731"/>
          </a:xfrm>
        </p:spPr>
        <p:txBody>
          <a:bodyPr>
            <a:spAutoFit/>
          </a:bodyPr>
          <a:lstStyle/>
          <a:p>
            <a:r>
              <a:rPr lang="en-US" sz="4400" i="1" u="none" strike="noStrike" baseline="0" dirty="0"/>
              <a:t>“</a:t>
            </a:r>
            <a:r>
              <a:rPr lang="en-US" sz="4400" b="1" i="1" u="none" strike="noStrike" baseline="0" dirty="0"/>
              <a:t>I have been crucified with Christ</a:t>
            </a:r>
            <a:r>
              <a:rPr lang="en-US" sz="4400" i="1" u="none" strike="noStrike" baseline="0" dirty="0"/>
              <a:t>.”</a:t>
            </a:r>
            <a:endParaRPr lang="en-US" dirty="0"/>
          </a:p>
        </p:txBody>
      </p:sp>
    </p:spTree>
    <p:extLst>
      <p:ext uri="{BB962C8B-B14F-4D97-AF65-F5344CB8AC3E}">
        <p14:creationId xmlns:p14="http://schemas.microsoft.com/office/powerpoint/2010/main" val="1338997682"/>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CD4C02-77CC-46AA-BB4B-179AC05C2C76}"/>
              </a:ext>
            </a:extLst>
          </p:cNvPr>
          <p:cNvSpPr>
            <a:spLocks noGrp="1"/>
          </p:cNvSpPr>
          <p:nvPr>
            <p:ph idx="1"/>
          </p:nvPr>
        </p:nvSpPr>
        <p:spPr>
          <a:xfrm>
            <a:off x="152400" y="1447800"/>
            <a:ext cx="8839200" cy="4699748"/>
          </a:xfrm>
        </p:spPr>
        <p:txBody>
          <a:bodyPr wrap="square">
            <a:spAutoFit/>
          </a:bodyPr>
          <a:lstStyle/>
          <a:p>
            <a:pPr marL="0" indent="0">
              <a:buNone/>
            </a:pPr>
            <a:r>
              <a:rPr lang="en-US" sz="3900" b="1" dirty="0"/>
              <a:t>Paul knew about crucifixion.</a:t>
            </a:r>
          </a:p>
          <a:p>
            <a:r>
              <a:rPr lang="en-US" b="1" dirty="0"/>
              <a:t> Death of self. 2 Corinthians 5:14-15 (Luke 9:23).</a:t>
            </a:r>
          </a:p>
          <a:p>
            <a:pPr lvl="1"/>
            <a:r>
              <a:rPr lang="en-US" dirty="0"/>
              <a:t>cf. Pride. Galatians 2:11-13. The fear that motivated Peter was an expression of self-preservation rather than self-sacrifice for the sake of truth.</a:t>
            </a:r>
          </a:p>
          <a:p>
            <a:pPr lvl="1"/>
            <a:r>
              <a:rPr lang="en-US" dirty="0"/>
              <a:t>Transgression. Galatians 2:18 (cf. 11, 14).</a:t>
            </a:r>
          </a:p>
          <a:p>
            <a:r>
              <a:rPr lang="en-US" b="1" dirty="0"/>
              <a:t>Death to the law. Galatians 2:14-21 </a:t>
            </a:r>
            <a:r>
              <a:rPr lang="en-US" dirty="0"/>
              <a:t>(as means of justification from sin).</a:t>
            </a:r>
          </a:p>
          <a:p>
            <a:pPr lvl="1"/>
            <a:r>
              <a:rPr lang="en-US" dirty="0"/>
              <a:t>Self, by means of law keeping, can never free us from our sin.</a:t>
            </a:r>
          </a:p>
          <a:p>
            <a:pPr lvl="1"/>
            <a:r>
              <a:rPr lang="en-US" dirty="0"/>
              <a:t>This is establishing</a:t>
            </a:r>
            <a:r>
              <a:rPr lang="en-US" i="1" dirty="0"/>
              <a:t> “their own righteousness.”</a:t>
            </a:r>
            <a:r>
              <a:rPr lang="en-US" dirty="0"/>
              <a:t> Romans 10:3</a:t>
            </a:r>
          </a:p>
          <a:p>
            <a:pPr lvl="1"/>
            <a:r>
              <a:rPr lang="en-US" dirty="0"/>
              <a:t>Can never save; makes the death Jesus useless! Galatians 2:21</a:t>
            </a:r>
          </a:p>
        </p:txBody>
      </p:sp>
      <p:sp>
        <p:nvSpPr>
          <p:cNvPr id="4" name="Slide Number Placeholder 3">
            <a:extLst>
              <a:ext uri="{FF2B5EF4-FFF2-40B4-BE49-F238E27FC236}">
                <a16:creationId xmlns:a16="http://schemas.microsoft.com/office/drawing/2014/main" id="{DD00C72C-4C32-4BAE-854E-B455764521B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008204-C084-4500-B049-83318CA091F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F9D81818-1F31-47CC-896C-9D5932476F42}"/>
              </a:ext>
            </a:extLst>
          </p:cNvPr>
          <p:cNvSpPr>
            <a:spLocks noGrp="1"/>
          </p:cNvSpPr>
          <p:nvPr>
            <p:ph type="title"/>
          </p:nvPr>
        </p:nvSpPr>
        <p:spPr>
          <a:xfrm>
            <a:off x="628650" y="457200"/>
            <a:ext cx="7886700" cy="701731"/>
          </a:xfrm>
        </p:spPr>
        <p:txBody>
          <a:bodyPr>
            <a:spAutoFit/>
          </a:bodyPr>
          <a:lstStyle/>
          <a:p>
            <a:r>
              <a:rPr lang="en-US" sz="4400" i="1" u="none" strike="noStrike" baseline="0" dirty="0"/>
              <a:t>“</a:t>
            </a:r>
            <a:r>
              <a:rPr lang="en-US" sz="4400" b="1" i="1" u="none" strike="noStrike" baseline="0" dirty="0"/>
              <a:t>I have been crucified with Christ</a:t>
            </a:r>
            <a:r>
              <a:rPr lang="en-US" sz="4400" i="1" u="none" strike="noStrike" baseline="0" dirty="0"/>
              <a:t>.”</a:t>
            </a:r>
            <a:endParaRPr lang="en-US" dirty="0"/>
          </a:p>
        </p:txBody>
      </p:sp>
    </p:spTree>
    <p:extLst>
      <p:ext uri="{BB962C8B-B14F-4D97-AF65-F5344CB8AC3E}">
        <p14:creationId xmlns:p14="http://schemas.microsoft.com/office/powerpoint/2010/main" val="2749105037"/>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sld>
</file>

<file path=ppt/theme/theme1.xml><?xml version="1.0" encoding="utf-8"?>
<a:theme xmlns:a="http://schemas.openxmlformats.org/drawingml/2006/main" name="Theme4 Crucifix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7">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7" id="{724355BC-6B0D-463E-B8BF-5DA9C006ECC6}" vid="{96B49272-87CB-4282-9349-BCFDA670B2A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3190</TotalTime>
  <Words>834</Words>
  <Application>Microsoft Office PowerPoint</Application>
  <PresentationFormat>On-screen Show (4:3)</PresentationFormat>
  <Paragraphs>61</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Corbel</vt:lpstr>
      <vt:lpstr>Lucida Sans Unicode</vt:lpstr>
      <vt:lpstr>Theme4 Crucifixion</vt:lpstr>
      <vt:lpstr>Theme7</vt:lpstr>
      <vt:lpstr>“I Have Been Crucified…” Galatians 2:17-21</vt:lpstr>
      <vt:lpstr>PowerPoint Presentation</vt:lpstr>
      <vt:lpstr>PowerPoint Presentation</vt:lpstr>
      <vt:lpstr>PowerPoint Presentation</vt:lpstr>
      <vt:lpstr>PowerPoint Presentation</vt:lpstr>
      <vt:lpstr>PowerPoint Presentation</vt:lpstr>
      <vt:lpstr>“I have been crucified with Christ.”</vt:lpstr>
      <vt:lpstr>“I have been crucified with Christ.”</vt:lpstr>
      <vt:lpstr>“I have been crucified with Christ.”</vt:lpstr>
      <vt:lpstr>“Nevertheless I live; yet not I, but Christ liveth in me” (KJV).</vt:lpstr>
      <vt:lpstr>“That (life) which I now live … I live in faith.”</vt:lpstr>
      <vt:lpstr>What motivated Paul to do any of this? Galatians 2:20</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11</cp:revision>
  <cp:lastPrinted>2021-02-28T05:32:53Z</cp:lastPrinted>
  <dcterms:created xsi:type="dcterms:W3CDTF">2011-11-13T00:33:04Z</dcterms:created>
  <dcterms:modified xsi:type="dcterms:W3CDTF">2021-02-28T05:32:56Z</dcterms:modified>
</cp:coreProperties>
</file>